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Economica" panose="02000506040000020004" pitchFamily="2" charset="77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angsun Ch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78"/>
  </p:normalViewPr>
  <p:slideViewPr>
    <p:cSldViewPr snapToGrid="0">
      <p:cViewPr varScale="1">
        <p:scale>
          <a:sx n="145" d="100"/>
          <a:sy n="145" d="100"/>
        </p:scale>
        <p:origin x="44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9T17:42:32.567" idx="1">
    <p:pos x="196" y="771"/>
    <p:text>이거 언급 할지 말지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8e566c767_1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8e566c767_1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8e566c767_1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8e566c767_1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8e566c767_1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8e566c767_1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8e566c767_1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8e566c767_1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8e566c767_1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28e566c767_1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8e566c767_1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8e566c767_1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28e566c767_1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28e566c767_1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8e566c767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28e566c767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8e566c767_1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28e566c767_1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8e566c767_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28e566c767_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71b09e6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71b09e6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8e566c767_1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28e566c767_1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8e566c767_1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8e566c767_1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28e566c767_1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28e566c767_1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71b09e6e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271b09e6e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28e566c767_1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28e566c767_1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autoreload와 compare함수 계산 방법도 쓸까요?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271b09e6e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271b09e6e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28e566c767_1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28e566c767_1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8e566c767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8e566c767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8e566c767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8e566c767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8e566c767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8e566c767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8e566c767_1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8e566c767_1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8e566c767_1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8e566c767_1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8e566c767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8e566c767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8e566c767_1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8e566c767_1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775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8163" y="186475"/>
            <a:ext cx="3460428" cy="27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554957" y="627565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lt1"/>
                </a:solidFill>
              </a:rPr>
              <a:t>Tetris Game Player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294967295"/>
          </p:nvPr>
        </p:nvSpPr>
        <p:spPr>
          <a:xfrm>
            <a:off x="3478670" y="2801475"/>
            <a:ext cx="2536500" cy="10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chemeClr val="lt1"/>
                </a:solidFill>
              </a:rPr>
              <a:t>Group-23</a:t>
            </a:r>
            <a:endParaRPr sz="1400" b="1" dirty="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chemeClr val="lt1"/>
                </a:solidFill>
              </a:rPr>
              <a:t>CHO, Hangsun (20473370)</a:t>
            </a:r>
            <a:endParaRPr sz="1400" b="1" dirty="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 b="1" dirty="0">
                <a:solidFill>
                  <a:schemeClr val="lt1"/>
                </a:solidFill>
              </a:rPr>
              <a:t>LEE, Hyunji (20670332)</a:t>
            </a:r>
            <a:endParaRPr sz="14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Implementation - Tetris Code Logic (4)</a:t>
            </a:r>
            <a:endParaRPr b="1"/>
          </a:p>
        </p:txBody>
      </p:sp>
      <p:sp>
        <p:nvSpPr>
          <p:cNvPr id="221" name="Google Shape;221;p22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5" name="Google Shape;2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201" cy="293003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/>
          <p:nvPr/>
        </p:nvSpPr>
        <p:spPr>
          <a:xfrm>
            <a:off x="1360675" y="1772125"/>
            <a:ext cx="2289000" cy="40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2"/>
          <p:cNvSpPr/>
          <p:nvPr/>
        </p:nvSpPr>
        <p:spPr>
          <a:xfrm>
            <a:off x="1360675" y="2872300"/>
            <a:ext cx="2781900" cy="343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5671200" y="3684575"/>
            <a:ext cx="3161100" cy="72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If current block can’t be placed,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game over!!</a:t>
            </a:r>
            <a:endParaRPr/>
          </a:p>
        </p:txBody>
      </p:sp>
      <p:cxnSp>
        <p:nvCxnSpPr>
          <p:cNvPr id="229" name="Google Shape;229;p22"/>
          <p:cNvCxnSpPr/>
          <p:nvPr/>
        </p:nvCxnSpPr>
        <p:spPr>
          <a:xfrm>
            <a:off x="4621700" y="3524850"/>
            <a:ext cx="894600" cy="543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Implementation - Tetris Code Logic (5)</a:t>
            </a:r>
            <a:endParaRPr b="1"/>
          </a:p>
        </p:txBody>
      </p:sp>
      <p:sp>
        <p:nvSpPr>
          <p:cNvPr id="235" name="Google Shape;235;p23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9" name="Google Shape;239;p23"/>
          <p:cNvPicPr preferRelativeResize="0"/>
          <p:nvPr/>
        </p:nvPicPr>
        <p:blipFill rotWithShape="1">
          <a:blip r:embed="rId3">
            <a:alphaModFix/>
          </a:blip>
          <a:srcRect r="59151" b="3947"/>
          <a:stretch/>
        </p:blipFill>
        <p:spPr>
          <a:xfrm>
            <a:off x="498100" y="1501825"/>
            <a:ext cx="2685975" cy="20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 rotWithShape="1">
          <a:blip r:embed="rId4">
            <a:alphaModFix/>
          </a:blip>
          <a:srcRect t="1266" b="43436"/>
          <a:stretch/>
        </p:blipFill>
        <p:spPr>
          <a:xfrm>
            <a:off x="5295050" y="1501825"/>
            <a:ext cx="3253300" cy="322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/>
          <p:nvPr/>
        </p:nvSpPr>
        <p:spPr>
          <a:xfrm>
            <a:off x="1286125" y="2097550"/>
            <a:ext cx="1365600" cy="35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3"/>
          <p:cNvSpPr/>
          <p:nvPr/>
        </p:nvSpPr>
        <p:spPr>
          <a:xfrm>
            <a:off x="6081525" y="2540250"/>
            <a:ext cx="1458000" cy="583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3"/>
          <p:cNvSpPr/>
          <p:nvPr/>
        </p:nvSpPr>
        <p:spPr>
          <a:xfrm>
            <a:off x="5548175" y="4039300"/>
            <a:ext cx="3418500" cy="768600"/>
          </a:xfrm>
          <a:prstGeom prst="rect">
            <a:avLst/>
          </a:prstGeom>
          <a:solidFill>
            <a:srgbClr val="FFFFFF">
              <a:alpha val="75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3"/>
          <p:cNvSpPr txBox="1"/>
          <p:nvPr/>
        </p:nvSpPr>
        <p:spPr>
          <a:xfrm>
            <a:off x="466900" y="1139450"/>
            <a:ext cx="273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Move Down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5219700" y="1139450"/>
            <a:ext cx="273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Move Right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50" y="2176375"/>
            <a:ext cx="5454700" cy="20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Implementation - Tetris Code Logic (6)</a:t>
            </a:r>
            <a:endParaRPr b="1"/>
          </a:p>
        </p:txBody>
      </p:sp>
      <p:sp>
        <p:nvSpPr>
          <p:cNvPr id="252" name="Google Shape;252;p24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24"/>
          <p:cNvSpPr txBox="1"/>
          <p:nvPr/>
        </p:nvSpPr>
        <p:spPr>
          <a:xfrm>
            <a:off x="404675" y="1579300"/>
            <a:ext cx="144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while(1) {</a:t>
            </a:r>
            <a:endParaRPr sz="12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………</a:t>
            </a:r>
            <a:endParaRPr sz="12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421900" y="4126300"/>
            <a:ext cx="144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………</a:t>
            </a:r>
            <a:endParaRPr sz="12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8" name="Google Shape;258;p24"/>
          <p:cNvSpPr/>
          <p:nvPr/>
        </p:nvSpPr>
        <p:spPr>
          <a:xfrm>
            <a:off x="676450" y="2678125"/>
            <a:ext cx="3285000" cy="489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4"/>
          <p:cNvSpPr txBox="1"/>
          <p:nvPr/>
        </p:nvSpPr>
        <p:spPr>
          <a:xfrm>
            <a:off x="383375" y="1136125"/>
            <a:ext cx="61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In main while(1) loop,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25" y="1147225"/>
            <a:ext cx="5411963" cy="355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Implementation - Tetris Code Logic (7)</a:t>
            </a:r>
            <a:endParaRPr b="1"/>
          </a:p>
        </p:txBody>
      </p:sp>
      <p:sp>
        <p:nvSpPr>
          <p:cNvPr id="266" name="Google Shape;266;p25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25"/>
          <p:cNvSpPr/>
          <p:nvPr/>
        </p:nvSpPr>
        <p:spPr>
          <a:xfrm>
            <a:off x="1528375" y="1770174"/>
            <a:ext cx="4281000" cy="40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"/>
          <p:cNvSpPr/>
          <p:nvPr/>
        </p:nvSpPr>
        <p:spPr>
          <a:xfrm>
            <a:off x="1528375" y="2571750"/>
            <a:ext cx="2081700" cy="40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5"/>
          <p:cNvSpPr txBox="1"/>
          <p:nvPr/>
        </p:nvSpPr>
        <p:spPr>
          <a:xfrm>
            <a:off x="4343150" y="2883650"/>
            <a:ext cx="480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latin typeface="Consolas"/>
                <a:ea typeface="Consolas"/>
                <a:cs typeface="Consolas"/>
                <a:sym typeface="Consolas"/>
              </a:rPr>
              <a:t>LCD_DrawArray(55, 10, BufferBuffer, 12);</a:t>
            </a:r>
            <a:endParaRPr sz="16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3" name="Google Shape;273;p25"/>
          <p:cNvSpPr/>
          <p:nvPr/>
        </p:nvSpPr>
        <p:spPr>
          <a:xfrm>
            <a:off x="1528375" y="3991400"/>
            <a:ext cx="2379900" cy="47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5"/>
          <p:cNvSpPr txBox="1"/>
          <p:nvPr/>
        </p:nvSpPr>
        <p:spPr>
          <a:xfrm>
            <a:off x="4343150" y="2559650"/>
            <a:ext cx="46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Then, print the array in LCD screen using the function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Implementation - Digital Compass (1)</a:t>
            </a:r>
            <a:endParaRPr b="1"/>
          </a:p>
        </p:txBody>
      </p:sp>
      <p:sp>
        <p:nvSpPr>
          <p:cNvPr id="280" name="Google Shape;280;p2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Similar to LAB6, angle is read using the HMC5883L IC Module</a:t>
            </a:r>
            <a:endParaRPr/>
          </a:p>
        </p:txBody>
      </p:sp>
      <p:sp>
        <p:nvSpPr>
          <p:cNvPr id="281" name="Google Shape;281;p26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26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26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5" name="Google Shape;2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75" y="1809001"/>
            <a:ext cx="7779601" cy="26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6"/>
          <p:cNvSpPr/>
          <p:nvPr/>
        </p:nvSpPr>
        <p:spPr>
          <a:xfrm>
            <a:off x="425975" y="3993400"/>
            <a:ext cx="3822900" cy="25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7" name="Google Shape;2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503425"/>
            <a:ext cx="4103974" cy="10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00" y="1388700"/>
            <a:ext cx="4341500" cy="18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Implementation - Digital Compass (2)</a:t>
            </a:r>
            <a:endParaRPr b="1"/>
          </a:p>
        </p:txBody>
      </p:sp>
      <p:sp>
        <p:nvSpPr>
          <p:cNvPr id="294" name="Google Shape;294;p27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27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27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27"/>
          <p:cNvSpPr/>
          <p:nvPr/>
        </p:nvSpPr>
        <p:spPr>
          <a:xfrm>
            <a:off x="795325" y="1341775"/>
            <a:ext cx="3272700" cy="302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1405625" y="2047925"/>
            <a:ext cx="3272700" cy="302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7"/>
          <p:cNvSpPr/>
          <p:nvPr/>
        </p:nvSpPr>
        <p:spPr>
          <a:xfrm>
            <a:off x="4839600" y="2625000"/>
            <a:ext cx="3600000" cy="3600000"/>
          </a:xfrm>
          <a:prstGeom prst="pie">
            <a:avLst>
              <a:gd name="adj1" fmla="val 10789892"/>
              <a:gd name="adj2" fmla="val 14126768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4839600" y="2625000"/>
            <a:ext cx="3600000" cy="3600000"/>
          </a:xfrm>
          <a:prstGeom prst="pie">
            <a:avLst>
              <a:gd name="adj1" fmla="val 14134925"/>
              <a:gd name="adj2" fmla="val 1826312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4839600" y="2625000"/>
            <a:ext cx="3600000" cy="3600000"/>
          </a:xfrm>
          <a:prstGeom prst="pie">
            <a:avLst>
              <a:gd name="adj1" fmla="val 18263071"/>
              <a:gd name="adj2" fmla="val 21587648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 txBox="1"/>
          <p:nvPr/>
        </p:nvSpPr>
        <p:spPr>
          <a:xfrm>
            <a:off x="4387350" y="4224900"/>
            <a:ext cx="52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90º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8439600" y="4224900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270º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6378750" y="2224800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180º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5242625" y="2625000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150º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27"/>
          <p:cNvSpPr txBox="1"/>
          <p:nvPr/>
        </p:nvSpPr>
        <p:spPr>
          <a:xfrm>
            <a:off x="7526475" y="2625000"/>
            <a:ext cx="64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210º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27"/>
          <p:cNvSpPr txBox="1"/>
          <p:nvPr/>
        </p:nvSpPr>
        <p:spPr>
          <a:xfrm>
            <a:off x="5390100" y="3778675"/>
            <a:ext cx="111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‘a’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= left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6084150" y="2972675"/>
            <a:ext cx="111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‘s’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= down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27"/>
          <p:cNvSpPr txBox="1"/>
          <p:nvPr/>
        </p:nvSpPr>
        <p:spPr>
          <a:xfrm>
            <a:off x="6890250" y="3778675"/>
            <a:ext cx="111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‘d’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= right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Implementation - Timer Interrupt (1)</a:t>
            </a:r>
            <a:endParaRPr b="1"/>
          </a:p>
        </p:txBody>
      </p:sp>
      <p:sp>
        <p:nvSpPr>
          <p:cNvPr id="316" name="Google Shape;316;p28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28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p28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28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p28"/>
          <p:cNvSpPr txBox="1"/>
          <p:nvPr/>
        </p:nvSpPr>
        <p:spPr>
          <a:xfrm>
            <a:off x="365650" y="2740950"/>
            <a:ext cx="8370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Consolas"/>
                <a:ea typeface="Consolas"/>
                <a:cs typeface="Consolas"/>
                <a:sym typeface="Consolas"/>
              </a:rPr>
              <a:t>int song_index = 0;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Consolas"/>
                <a:ea typeface="Consolas"/>
                <a:cs typeface="Consolas"/>
                <a:sym typeface="Consolas"/>
              </a:rPr>
              <a:t>enum notes A[] = {G4, D4, E4, F4, E4, D4, C4, C4, …}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21" name="Google Shape;321;p28"/>
          <p:cNvGrpSpPr/>
          <p:nvPr/>
        </p:nvGrpSpPr>
        <p:grpSpPr>
          <a:xfrm>
            <a:off x="255600" y="1651524"/>
            <a:ext cx="8590425" cy="869701"/>
            <a:chOff x="255600" y="2261124"/>
            <a:chExt cx="8590425" cy="869701"/>
          </a:xfrm>
        </p:grpSpPr>
        <p:cxnSp>
          <p:nvCxnSpPr>
            <p:cNvPr id="322" name="Google Shape;322;p28"/>
            <p:cNvCxnSpPr/>
            <p:nvPr/>
          </p:nvCxnSpPr>
          <p:spPr>
            <a:xfrm rot="10800000" flipH="1">
              <a:off x="255600" y="2481325"/>
              <a:ext cx="1267200" cy="649500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28"/>
            <p:cNvCxnSpPr/>
            <p:nvPr/>
          </p:nvCxnSpPr>
          <p:spPr>
            <a:xfrm>
              <a:off x="1522800" y="2481325"/>
              <a:ext cx="1203300" cy="649500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28"/>
            <p:cNvCxnSpPr/>
            <p:nvPr/>
          </p:nvCxnSpPr>
          <p:spPr>
            <a:xfrm rot="10800000" flipH="1">
              <a:off x="2726100" y="2481313"/>
              <a:ext cx="1267200" cy="649500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28"/>
            <p:cNvCxnSpPr/>
            <p:nvPr/>
          </p:nvCxnSpPr>
          <p:spPr>
            <a:xfrm>
              <a:off x="3993300" y="2481313"/>
              <a:ext cx="1203300" cy="649500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28"/>
            <p:cNvCxnSpPr/>
            <p:nvPr/>
          </p:nvCxnSpPr>
          <p:spPr>
            <a:xfrm rot="10800000" flipH="1">
              <a:off x="5196600" y="2481325"/>
              <a:ext cx="1267200" cy="649500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8"/>
            <p:cNvCxnSpPr/>
            <p:nvPr/>
          </p:nvCxnSpPr>
          <p:spPr>
            <a:xfrm>
              <a:off x="6463800" y="2481325"/>
              <a:ext cx="1203300" cy="649500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8" name="Google Shape;328;p28"/>
            <p:cNvSpPr txBox="1"/>
            <p:nvPr/>
          </p:nvSpPr>
          <p:spPr>
            <a:xfrm>
              <a:off x="7578825" y="2261124"/>
              <a:ext cx="12672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900" b="1">
                  <a:latin typeface="Open Sans"/>
                  <a:ea typeface="Open Sans"/>
                  <a:cs typeface="Open Sans"/>
                  <a:sym typeface="Open Sans"/>
                </a:rPr>
                <a:t>……</a:t>
              </a:r>
              <a:endParaRPr sz="39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29" name="Google Shape;329;p28"/>
          <p:cNvSpPr/>
          <p:nvPr/>
        </p:nvSpPr>
        <p:spPr>
          <a:xfrm>
            <a:off x="745450" y="1715200"/>
            <a:ext cx="319500" cy="9903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8"/>
          <p:cNvSpPr/>
          <p:nvPr/>
        </p:nvSpPr>
        <p:spPr>
          <a:xfrm>
            <a:off x="3208700" y="1715200"/>
            <a:ext cx="319500" cy="9903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8"/>
          <p:cNvSpPr/>
          <p:nvPr/>
        </p:nvSpPr>
        <p:spPr>
          <a:xfrm>
            <a:off x="5629350" y="1715200"/>
            <a:ext cx="319500" cy="9903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8"/>
          <p:cNvSpPr txBox="1"/>
          <p:nvPr/>
        </p:nvSpPr>
        <p:spPr>
          <a:xfrm>
            <a:off x="404675" y="1127150"/>
            <a:ext cx="341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Trigger interrupt on each red circle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28"/>
          <p:cNvSpPr txBox="1"/>
          <p:nvPr/>
        </p:nvSpPr>
        <p:spPr>
          <a:xfrm>
            <a:off x="365650" y="3249750"/>
            <a:ext cx="8370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Buzzer is kept on. (unless other special cases)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In </a:t>
            </a: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each interrupt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 - stop the buzzer (PWM)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 - increment </a:t>
            </a: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song_index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 - </a:t>
            </a: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change the frequency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of PWM using </a:t>
            </a: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A[song_index]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 - start the buzzer (PWM)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Implementation - Timer Interrupt (2)</a:t>
            </a:r>
            <a:endParaRPr b="1"/>
          </a:p>
        </p:txBody>
      </p:sp>
      <p:sp>
        <p:nvSpPr>
          <p:cNvPr id="339" name="Google Shape;339;p29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29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1" name="Google Shape;341;p29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p29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3" name="Google Shape;3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50" y="2952025"/>
            <a:ext cx="4571976" cy="6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850" y="1238600"/>
            <a:ext cx="4571984" cy="17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9"/>
          <p:cNvSpPr/>
          <p:nvPr/>
        </p:nvSpPr>
        <p:spPr>
          <a:xfrm>
            <a:off x="500775" y="3338575"/>
            <a:ext cx="2556000" cy="344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"/>
          <p:cNvSpPr/>
          <p:nvPr/>
        </p:nvSpPr>
        <p:spPr>
          <a:xfrm>
            <a:off x="1028775" y="2070700"/>
            <a:ext cx="2393400" cy="193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9"/>
          <p:cNvSpPr/>
          <p:nvPr/>
        </p:nvSpPr>
        <p:spPr>
          <a:xfrm>
            <a:off x="1028775" y="2378550"/>
            <a:ext cx="2393400" cy="193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29"/>
          <p:cNvPicPr preferRelativeResize="0"/>
          <p:nvPr/>
        </p:nvPicPr>
        <p:blipFill rotWithShape="1">
          <a:blip r:embed="rId5">
            <a:alphaModFix/>
          </a:blip>
          <a:srcRect l="11331"/>
          <a:stretch/>
        </p:blipFill>
        <p:spPr>
          <a:xfrm>
            <a:off x="5706900" y="1484550"/>
            <a:ext cx="2122199" cy="5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150" y="2146900"/>
            <a:ext cx="2122200" cy="5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Implementation - Timer Interrupt (3)</a:t>
            </a:r>
            <a:endParaRPr b="1"/>
          </a:p>
        </p:txBody>
      </p:sp>
      <p:sp>
        <p:nvSpPr>
          <p:cNvPr id="355" name="Google Shape;355;p30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p30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7" name="Google Shape;357;p30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8" name="Google Shape;358;p30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9" name="Google Shape;3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3394850" cy="16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725" y="1299625"/>
            <a:ext cx="5093650" cy="18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/>
          <p:nvPr/>
        </p:nvSpPr>
        <p:spPr>
          <a:xfrm>
            <a:off x="601025" y="2015813"/>
            <a:ext cx="2393400" cy="193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0"/>
          <p:cNvSpPr txBox="1"/>
          <p:nvPr/>
        </p:nvSpPr>
        <p:spPr>
          <a:xfrm>
            <a:off x="117925" y="3015150"/>
            <a:ext cx="2709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Interrupt handling in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“stm32f1xx_it.c”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3" name="Google Shape;363;p30"/>
          <p:cNvSpPr txBox="1"/>
          <p:nvPr/>
        </p:nvSpPr>
        <p:spPr>
          <a:xfrm>
            <a:off x="3845725" y="3240575"/>
            <a:ext cx="5043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Function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HAL_TIM_IRQHandler(TIM_HandleTypeDef *htim)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defined in </a:t>
            </a: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“stm32f1xx_hal_tim.c”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It calls </a:t>
            </a: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HAL_TIM_PeriodElapsedCallback(htim)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function when interrupt is triggered.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4" name="Google Shape;364;p30"/>
          <p:cNvSpPr/>
          <p:nvPr/>
        </p:nvSpPr>
        <p:spPr>
          <a:xfrm>
            <a:off x="4728425" y="2522950"/>
            <a:ext cx="2709300" cy="193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Implementation - Timer Interrupt (4)</a:t>
            </a:r>
            <a:endParaRPr b="1"/>
          </a:p>
        </p:txBody>
      </p:sp>
      <p:sp>
        <p:nvSpPr>
          <p:cNvPr id="370" name="Google Shape;370;p31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Google Shape;371;p31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Google Shape;372;p31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Google Shape;373;p31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31"/>
          <p:cNvSpPr txBox="1"/>
          <p:nvPr/>
        </p:nvSpPr>
        <p:spPr>
          <a:xfrm>
            <a:off x="1276800" y="3724600"/>
            <a:ext cx="659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Weak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function definition of </a:t>
            </a: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HAL_TIM_IRQHandler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in </a:t>
            </a: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“stm32f1xx_it.c”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5" name="Google Shape;3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650" y="1537674"/>
            <a:ext cx="5348695" cy="16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b="1"/>
              <a:t>Included features</a:t>
            </a:r>
            <a:endParaRPr b="1"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21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- Tetris game is displayed on the LCD screen of STM32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/>
              <a:t>- Players can view the leaderboard 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/>
              <a:t>- Includes Tetris BGM and other sound effects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/>
              <a:t>- Players can move the block by tilting the game controller</a:t>
            </a:r>
            <a:endParaRPr sz="2000"/>
          </a:p>
        </p:txBody>
      </p:sp>
      <p:sp>
        <p:nvSpPr>
          <p:cNvPr id="72" name="Google Shape;72;p14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Implementation - Timer Interrupt (5)</a:t>
            </a:r>
            <a:endParaRPr b="1"/>
          </a:p>
        </p:txBody>
      </p:sp>
      <p:sp>
        <p:nvSpPr>
          <p:cNvPr id="381" name="Google Shape;381;p32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32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" name="Google Shape;383;p32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32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32"/>
          <p:cNvSpPr txBox="1"/>
          <p:nvPr/>
        </p:nvSpPr>
        <p:spPr>
          <a:xfrm>
            <a:off x="449200" y="3376200"/>
            <a:ext cx="5481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Our own definition of function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HAL_TIM_IRQHandler(TIM_HandleTypeDef *htim)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in </a:t>
            </a: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“main.c”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6" name="Google Shape;3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88" y="1299625"/>
            <a:ext cx="7331214" cy="1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2"/>
          <p:cNvSpPr/>
          <p:nvPr/>
        </p:nvSpPr>
        <p:spPr>
          <a:xfrm>
            <a:off x="909525" y="1888361"/>
            <a:ext cx="4058400" cy="831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2"/>
          <p:cNvSpPr/>
          <p:nvPr/>
        </p:nvSpPr>
        <p:spPr>
          <a:xfrm>
            <a:off x="5671200" y="2489025"/>
            <a:ext cx="3161100" cy="1924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 each interrupt trigger,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Stop the PWM in htim3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Change frequency (music note)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Start the PWM in htim3 with the changed frequency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Increment song index by one.</a:t>
            </a:r>
            <a:endParaRPr/>
          </a:p>
        </p:txBody>
      </p:sp>
      <p:cxnSp>
        <p:nvCxnSpPr>
          <p:cNvPr id="389" name="Google Shape;389;p32"/>
          <p:cNvCxnSpPr/>
          <p:nvPr/>
        </p:nvCxnSpPr>
        <p:spPr>
          <a:xfrm>
            <a:off x="4967925" y="1998525"/>
            <a:ext cx="822300" cy="111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0" name="Google Shape;390;p32"/>
          <p:cNvCxnSpPr/>
          <p:nvPr/>
        </p:nvCxnSpPr>
        <p:spPr>
          <a:xfrm>
            <a:off x="4575625" y="2367338"/>
            <a:ext cx="1245900" cy="929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1" name="Google Shape;391;p32"/>
          <p:cNvCxnSpPr/>
          <p:nvPr/>
        </p:nvCxnSpPr>
        <p:spPr>
          <a:xfrm>
            <a:off x="4575625" y="2367338"/>
            <a:ext cx="1287900" cy="1190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32"/>
          <p:cNvCxnSpPr/>
          <p:nvPr/>
        </p:nvCxnSpPr>
        <p:spPr>
          <a:xfrm>
            <a:off x="4233500" y="2571750"/>
            <a:ext cx="1546500" cy="1424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Implementation - Timer Interrupt (6)</a:t>
            </a:r>
            <a:endParaRPr b="1"/>
          </a:p>
        </p:txBody>
      </p:sp>
      <p:sp>
        <p:nvSpPr>
          <p:cNvPr id="398" name="Google Shape;398;p33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" name="Google Shape;399;p33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0" name="Google Shape;400;p33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" name="Google Shape;401;p33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33"/>
          <p:cNvSpPr/>
          <p:nvPr/>
        </p:nvSpPr>
        <p:spPr>
          <a:xfrm>
            <a:off x="498100" y="1364250"/>
            <a:ext cx="2398500" cy="2552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while(1){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… start game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… read tiltation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… move block down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… create new block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}</a:t>
            </a:r>
            <a:endParaRPr/>
          </a:p>
        </p:txBody>
      </p:sp>
      <p:sp>
        <p:nvSpPr>
          <p:cNvPr id="403" name="Google Shape;403;p33"/>
          <p:cNvSpPr/>
          <p:nvPr/>
        </p:nvSpPr>
        <p:spPr>
          <a:xfrm>
            <a:off x="5058300" y="1364250"/>
            <a:ext cx="3727200" cy="2552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HAL_TIM_Base_Start(&amp;htim3);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if interrupt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(triggered in specific time intervals),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stop PWM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change frequency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restart PWM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increment index of notes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…</a:t>
            </a:r>
            <a:endParaRPr/>
          </a:p>
        </p:txBody>
      </p:sp>
      <p:sp>
        <p:nvSpPr>
          <p:cNvPr id="404" name="Google Shape;404;p33"/>
          <p:cNvSpPr txBox="1"/>
          <p:nvPr/>
        </p:nvSpPr>
        <p:spPr>
          <a:xfrm>
            <a:off x="607000" y="987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Main Game Flow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33"/>
          <p:cNvSpPr txBox="1"/>
          <p:nvPr/>
        </p:nvSpPr>
        <p:spPr>
          <a:xfrm>
            <a:off x="5102800" y="987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Play Game Music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33"/>
          <p:cNvSpPr txBox="1"/>
          <p:nvPr/>
        </p:nvSpPr>
        <p:spPr>
          <a:xfrm>
            <a:off x="1707175" y="3877300"/>
            <a:ext cx="453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These two run in parallel, without interfering each other!</a:t>
            </a:r>
            <a:endParaRPr sz="17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050" y="1102375"/>
            <a:ext cx="2099267" cy="15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/>
              <a:t>Implementation - Play music using buzzer (1)</a:t>
            </a:r>
            <a:endParaRPr b="1"/>
          </a:p>
        </p:txBody>
      </p:sp>
      <p:pic>
        <p:nvPicPr>
          <p:cNvPr id="413" name="Google Shape;413;p34"/>
          <p:cNvPicPr preferRelativeResize="0"/>
          <p:nvPr/>
        </p:nvPicPr>
        <p:blipFill rotWithShape="1">
          <a:blip r:embed="rId4">
            <a:alphaModFix/>
          </a:blip>
          <a:srcRect l="16534" t="50558" r="69683" b="43806"/>
          <a:stretch/>
        </p:blipFill>
        <p:spPr>
          <a:xfrm>
            <a:off x="3654863" y="2116325"/>
            <a:ext cx="3418176" cy="78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4"/>
          <p:cNvPicPr preferRelativeResize="0"/>
          <p:nvPr/>
        </p:nvPicPr>
        <p:blipFill rotWithShape="1">
          <a:blip r:embed="rId5">
            <a:alphaModFix/>
          </a:blip>
          <a:srcRect l="72588" t="46549" r="19375" b="34879"/>
          <a:stretch/>
        </p:blipFill>
        <p:spPr>
          <a:xfrm>
            <a:off x="566050" y="1432300"/>
            <a:ext cx="1371600" cy="178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4"/>
          <p:cNvSpPr/>
          <p:nvPr/>
        </p:nvSpPr>
        <p:spPr>
          <a:xfrm>
            <a:off x="1406975" y="1635575"/>
            <a:ext cx="400200" cy="1363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4"/>
          <p:cNvSpPr txBox="1"/>
          <p:nvPr/>
        </p:nvSpPr>
        <p:spPr>
          <a:xfrm>
            <a:off x="2051975" y="1351700"/>
            <a:ext cx="1983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Open Sans"/>
                <a:ea typeface="Open Sans"/>
                <a:cs typeface="Open Sans"/>
                <a:sym typeface="Open Sans"/>
              </a:rPr>
              <a:t>Set the </a:t>
            </a:r>
            <a:r>
              <a:rPr lang="ko" sz="1600" b="1">
                <a:latin typeface="Open Sans"/>
                <a:ea typeface="Open Sans"/>
                <a:cs typeface="Open Sans"/>
                <a:sym typeface="Open Sans"/>
              </a:rPr>
              <a:t>PA6</a:t>
            </a:r>
            <a:r>
              <a:rPr lang="ko" sz="1600">
                <a:latin typeface="Open Sans"/>
                <a:ea typeface="Open Sans"/>
                <a:cs typeface="Open Sans"/>
                <a:sym typeface="Open Sans"/>
              </a:rPr>
              <a:t> to </a:t>
            </a:r>
            <a:r>
              <a:rPr lang="ko" sz="1600" b="1">
                <a:latin typeface="Open Sans"/>
                <a:ea typeface="Open Sans"/>
                <a:cs typeface="Open Sans"/>
                <a:sym typeface="Open Sans"/>
              </a:rPr>
              <a:t>TIM3_CH1</a:t>
            </a:r>
            <a:r>
              <a:rPr lang="ko" sz="1600">
                <a:latin typeface="Open Sans"/>
                <a:ea typeface="Open Sans"/>
                <a:cs typeface="Open Sans"/>
                <a:sym typeface="Open Sans"/>
              </a:rPr>
              <a:t> to use the </a:t>
            </a:r>
            <a:r>
              <a:rPr lang="ko" sz="1600" b="1">
                <a:latin typeface="Open Sans"/>
                <a:ea typeface="Open Sans"/>
                <a:cs typeface="Open Sans"/>
                <a:sym typeface="Open Sans"/>
              </a:rPr>
              <a:t>PWM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7" name="Google Shape;417;p34"/>
          <p:cNvSpPr/>
          <p:nvPr/>
        </p:nvSpPr>
        <p:spPr>
          <a:xfrm rot="10800000">
            <a:off x="1978475" y="2216650"/>
            <a:ext cx="383700" cy="318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"/>
          <p:cNvSpPr txBox="1"/>
          <p:nvPr/>
        </p:nvSpPr>
        <p:spPr>
          <a:xfrm>
            <a:off x="3883475" y="2945000"/>
            <a:ext cx="393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Open Sans"/>
                <a:ea typeface="Open Sans"/>
                <a:cs typeface="Open Sans"/>
                <a:sym typeface="Open Sans"/>
              </a:rPr>
              <a:t>HAL_TIM_Base_Start function </a:t>
            </a:r>
            <a:r>
              <a:rPr lang="ko" sz="1500">
                <a:latin typeface="Open Sans"/>
                <a:ea typeface="Open Sans"/>
                <a:cs typeface="Open Sans"/>
                <a:sym typeface="Open Sans"/>
              </a:rPr>
              <a:t>start</a:t>
            </a:r>
            <a:r>
              <a:rPr lang="ko" sz="1500" b="1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" sz="1500">
                <a:latin typeface="Open Sans"/>
                <a:ea typeface="Open Sans"/>
                <a:cs typeface="Open Sans"/>
                <a:sym typeface="Open Sans"/>
              </a:rPr>
              <a:t>the Timer3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3864450" y="2270500"/>
            <a:ext cx="2939100" cy="253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0" name="Google Shape;420;p34"/>
          <p:cNvCxnSpPr/>
          <p:nvPr/>
        </p:nvCxnSpPr>
        <p:spPr>
          <a:xfrm>
            <a:off x="5132675" y="2523800"/>
            <a:ext cx="338700" cy="49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21" name="Google Shape;421;p34"/>
          <p:cNvPicPr preferRelativeResize="0"/>
          <p:nvPr/>
        </p:nvPicPr>
        <p:blipFill rotWithShape="1">
          <a:blip r:embed="rId6">
            <a:alphaModFix/>
          </a:blip>
          <a:srcRect l="13912" t="21332" r="69623" b="62681"/>
          <a:stretch/>
        </p:blipFill>
        <p:spPr>
          <a:xfrm>
            <a:off x="260025" y="3215375"/>
            <a:ext cx="3142152" cy="147290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4"/>
          <p:cNvSpPr/>
          <p:nvPr/>
        </p:nvSpPr>
        <p:spPr>
          <a:xfrm>
            <a:off x="2446575" y="2219250"/>
            <a:ext cx="155100" cy="988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4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4" name="Google Shape;424;p34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5" name="Google Shape;425;p34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6" name="Google Shape;426;p34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454475" y="3722925"/>
            <a:ext cx="1983900" cy="466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4"/>
          <p:cNvSpPr txBox="1"/>
          <p:nvPr/>
        </p:nvSpPr>
        <p:spPr>
          <a:xfrm>
            <a:off x="4416875" y="1289950"/>
            <a:ext cx="3184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Open Sans"/>
                <a:ea typeface="Open Sans"/>
                <a:cs typeface="Open Sans"/>
                <a:sym typeface="Open Sans"/>
              </a:rPr>
              <a:t>Use a </a:t>
            </a:r>
            <a:r>
              <a:rPr lang="ko" sz="1700" b="1">
                <a:latin typeface="Open Sans"/>
                <a:ea typeface="Open Sans"/>
                <a:cs typeface="Open Sans"/>
                <a:sym typeface="Open Sans"/>
              </a:rPr>
              <a:t>Piezo Buzzer</a:t>
            </a:r>
            <a:r>
              <a:rPr lang="ko" sz="1700"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ko" sz="1700" b="1">
                <a:latin typeface="Open Sans"/>
                <a:ea typeface="Open Sans"/>
                <a:cs typeface="Open Sans"/>
                <a:sym typeface="Open Sans"/>
              </a:rPr>
              <a:t>PWM</a:t>
            </a:r>
            <a:r>
              <a:rPr lang="ko" sz="1700">
                <a:latin typeface="Open Sans"/>
                <a:ea typeface="Open Sans"/>
                <a:cs typeface="Open Sans"/>
                <a:sym typeface="Open Sans"/>
              </a:rPr>
              <a:t> to control the sound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9" name="Google Shape;429;p34"/>
          <p:cNvPicPr preferRelativeResize="0"/>
          <p:nvPr/>
        </p:nvPicPr>
        <p:blipFill rotWithShape="1">
          <a:blip r:embed="rId7">
            <a:alphaModFix/>
          </a:blip>
          <a:srcRect l="4236" t="19795" r="2852" b="17402"/>
          <a:stretch/>
        </p:blipFill>
        <p:spPr>
          <a:xfrm>
            <a:off x="3483450" y="3559625"/>
            <a:ext cx="5573474" cy="988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0" name="Google Shape;430;p34"/>
          <p:cNvSpPr txBox="1"/>
          <p:nvPr/>
        </p:nvSpPr>
        <p:spPr>
          <a:xfrm>
            <a:off x="6634188" y="4221075"/>
            <a:ext cx="2289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Get </a:t>
            </a: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Clock Speed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from TIM3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p34"/>
          <p:cNvSpPr/>
          <p:nvPr/>
        </p:nvSpPr>
        <p:spPr>
          <a:xfrm>
            <a:off x="3654875" y="3859675"/>
            <a:ext cx="3184200" cy="212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4"/>
          <p:cNvSpPr/>
          <p:nvPr/>
        </p:nvSpPr>
        <p:spPr>
          <a:xfrm rot="5400000">
            <a:off x="6920025" y="3959000"/>
            <a:ext cx="300300" cy="277800"/>
          </a:xfrm>
          <a:prstGeom prst="bentArrow">
            <a:avLst>
              <a:gd name="adj1" fmla="val 25000"/>
              <a:gd name="adj2" fmla="val 22596"/>
              <a:gd name="adj3" fmla="val 25000"/>
              <a:gd name="adj4" fmla="val 4375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/>
              <a:t>Implementation - Play music using buzzer (2)</a:t>
            </a:r>
            <a:endParaRPr/>
          </a:p>
        </p:txBody>
      </p:sp>
      <p:pic>
        <p:nvPicPr>
          <p:cNvPr id="438" name="Google Shape;438;p35"/>
          <p:cNvPicPr preferRelativeResize="0"/>
          <p:nvPr/>
        </p:nvPicPr>
        <p:blipFill rotWithShape="1">
          <a:blip r:embed="rId3">
            <a:alphaModFix/>
          </a:blip>
          <a:srcRect l="16329" t="36606" r="26232" b="49770"/>
          <a:stretch/>
        </p:blipFill>
        <p:spPr>
          <a:xfrm>
            <a:off x="619650" y="2988150"/>
            <a:ext cx="7904702" cy="177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5"/>
          <p:cNvPicPr preferRelativeResize="0"/>
          <p:nvPr/>
        </p:nvPicPr>
        <p:blipFill rotWithShape="1">
          <a:blip r:embed="rId4">
            <a:alphaModFix/>
          </a:blip>
          <a:srcRect l="16377" t="29343" r="67895" b="52272"/>
          <a:stretch/>
        </p:blipFill>
        <p:spPr>
          <a:xfrm>
            <a:off x="620475" y="1130200"/>
            <a:ext cx="2592504" cy="182223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5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35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35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35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35"/>
          <p:cNvSpPr/>
          <p:nvPr/>
        </p:nvSpPr>
        <p:spPr>
          <a:xfrm>
            <a:off x="3336450" y="1885975"/>
            <a:ext cx="713100" cy="318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5"/>
          <p:cNvSpPr txBox="1"/>
          <p:nvPr/>
        </p:nvSpPr>
        <p:spPr>
          <a:xfrm>
            <a:off x="4132525" y="1613575"/>
            <a:ext cx="20439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Open Sans"/>
                <a:ea typeface="Open Sans"/>
                <a:cs typeface="Open Sans"/>
                <a:sym typeface="Open Sans"/>
              </a:rPr>
              <a:t>Find </a:t>
            </a:r>
            <a:r>
              <a:rPr lang="ko" sz="1700" b="1">
                <a:latin typeface="Open Sans"/>
                <a:ea typeface="Open Sans"/>
                <a:cs typeface="Open Sans"/>
                <a:sym typeface="Open Sans"/>
              </a:rPr>
              <a:t>frequencies </a:t>
            </a:r>
            <a:r>
              <a:rPr lang="ko" sz="1700">
                <a:latin typeface="Open Sans"/>
                <a:ea typeface="Open Sans"/>
                <a:cs typeface="Open Sans"/>
                <a:sym typeface="Open Sans"/>
              </a:rPr>
              <a:t>corresponding with notes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6" name="Google Shape;446;p35"/>
          <p:cNvSpPr txBox="1"/>
          <p:nvPr/>
        </p:nvSpPr>
        <p:spPr>
          <a:xfrm>
            <a:off x="3973350" y="2465625"/>
            <a:ext cx="325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*Different to original frequencies of notes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" name="Google Shape;447;p35"/>
          <p:cNvSpPr txBox="1"/>
          <p:nvPr/>
        </p:nvSpPr>
        <p:spPr>
          <a:xfrm>
            <a:off x="5977350" y="3677150"/>
            <a:ext cx="312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enum notes A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: main Tetris music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6"/>
          <p:cNvPicPr preferRelativeResize="0"/>
          <p:nvPr/>
        </p:nvPicPr>
        <p:blipFill rotWithShape="1">
          <a:blip r:embed="rId3">
            <a:alphaModFix/>
          </a:blip>
          <a:srcRect l="19277" t="36309" r="43492" b="51068"/>
          <a:stretch/>
        </p:blipFill>
        <p:spPr>
          <a:xfrm>
            <a:off x="383675" y="1449987"/>
            <a:ext cx="6830702" cy="142547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/>
              <a:t>Implementation - Play music using buzzer (3)</a:t>
            </a:r>
            <a:endParaRPr/>
          </a:p>
        </p:txBody>
      </p:sp>
      <p:pic>
        <p:nvPicPr>
          <p:cNvPr id="454" name="Google Shape;454;p36"/>
          <p:cNvPicPr preferRelativeResize="0"/>
          <p:nvPr/>
        </p:nvPicPr>
        <p:blipFill rotWithShape="1">
          <a:blip r:embed="rId4">
            <a:alphaModFix/>
          </a:blip>
          <a:srcRect l="16324" t="47195" r="50461" b="43280"/>
          <a:stretch/>
        </p:blipFill>
        <p:spPr>
          <a:xfrm>
            <a:off x="315650" y="2909325"/>
            <a:ext cx="4847198" cy="13306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5" name="Google Shape;455;p36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Google Shape;456;p36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36"/>
          <p:cNvSpPr txBox="1"/>
          <p:nvPr/>
        </p:nvSpPr>
        <p:spPr>
          <a:xfrm>
            <a:off x="6528425" y="3312550"/>
            <a:ext cx="284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" name="Google Shape;458;p36"/>
          <p:cNvSpPr/>
          <p:nvPr/>
        </p:nvSpPr>
        <p:spPr>
          <a:xfrm>
            <a:off x="498100" y="2024900"/>
            <a:ext cx="6621300" cy="400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6"/>
          <p:cNvSpPr txBox="1"/>
          <p:nvPr/>
        </p:nvSpPr>
        <p:spPr>
          <a:xfrm>
            <a:off x="6528425" y="1248050"/>
            <a:ext cx="2326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change the </a:t>
            </a: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song_counter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-turn of the A note to</a:t>
            </a: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 htim3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60" name="Google Shape;460;p36"/>
          <p:cNvCxnSpPr>
            <a:endCxn id="459" idx="1"/>
          </p:cNvCxnSpPr>
          <p:nvPr/>
        </p:nvCxnSpPr>
        <p:spPr>
          <a:xfrm rot="10800000" flipH="1">
            <a:off x="5061725" y="1663700"/>
            <a:ext cx="1466700" cy="36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1" name="Google Shape;461;p36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" name="Google Shape;462;p36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36"/>
          <p:cNvSpPr txBox="1"/>
          <p:nvPr/>
        </p:nvSpPr>
        <p:spPr>
          <a:xfrm>
            <a:off x="3682100" y="4149825"/>
            <a:ext cx="3975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Restart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the </a:t>
            </a: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PWM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and play new sound(note) with different frequency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64" name="Google Shape;464;p36"/>
          <p:cNvCxnSpPr/>
          <p:nvPr/>
        </p:nvCxnSpPr>
        <p:spPr>
          <a:xfrm rot="10800000">
            <a:off x="3044300" y="4135200"/>
            <a:ext cx="637800" cy="20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36"/>
          <p:cNvSpPr txBox="1"/>
          <p:nvPr/>
        </p:nvSpPr>
        <p:spPr>
          <a:xfrm>
            <a:off x="6102800" y="2860625"/>
            <a:ext cx="249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play_note function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is used for Timer interrupt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6" name="Google Shape;466;p36"/>
          <p:cNvSpPr/>
          <p:nvPr/>
        </p:nvSpPr>
        <p:spPr>
          <a:xfrm>
            <a:off x="5241475" y="2988125"/>
            <a:ext cx="800100" cy="36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/>
              <a:t>Implementation - Play music using buzzer (4)</a:t>
            </a:r>
            <a:endParaRPr/>
          </a:p>
        </p:txBody>
      </p:sp>
      <p:pic>
        <p:nvPicPr>
          <p:cNvPr id="472" name="Google Shape;472;p37"/>
          <p:cNvPicPr preferRelativeResize="0"/>
          <p:nvPr/>
        </p:nvPicPr>
        <p:blipFill rotWithShape="1">
          <a:blip r:embed="rId3">
            <a:alphaModFix/>
          </a:blip>
          <a:srcRect l="16159" t="20158" r="42858" b="50317"/>
          <a:stretch/>
        </p:blipFill>
        <p:spPr>
          <a:xfrm>
            <a:off x="360525" y="1115600"/>
            <a:ext cx="5346302" cy="276515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7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" name="Google Shape;474;p37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5" name="Google Shape;475;p37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" name="Google Shape;476;p37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7" name="Google Shape;477;p37"/>
          <p:cNvPicPr preferRelativeResize="0"/>
          <p:nvPr/>
        </p:nvPicPr>
        <p:blipFill rotWithShape="1">
          <a:blip r:embed="rId3">
            <a:alphaModFix/>
          </a:blip>
          <a:srcRect l="16191" t="50147" r="42023" b="27090"/>
          <a:stretch/>
        </p:blipFill>
        <p:spPr>
          <a:xfrm>
            <a:off x="3222175" y="2198950"/>
            <a:ext cx="5241475" cy="2375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8" name="Google Shape;478;p37"/>
          <p:cNvSpPr/>
          <p:nvPr/>
        </p:nvSpPr>
        <p:spPr>
          <a:xfrm>
            <a:off x="783775" y="2429650"/>
            <a:ext cx="2375700" cy="574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7"/>
          <p:cNvSpPr txBox="1"/>
          <p:nvPr/>
        </p:nvSpPr>
        <p:spPr>
          <a:xfrm>
            <a:off x="827125" y="3880750"/>
            <a:ext cx="2289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To control beat, give different </a:t>
            </a:r>
            <a:r>
              <a:rPr lang="ko" b="1">
                <a:latin typeface="Open Sans"/>
                <a:ea typeface="Open Sans"/>
                <a:cs typeface="Open Sans"/>
                <a:sym typeface="Open Sans"/>
              </a:rPr>
              <a:t>delays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0" name="Google Shape;480;p37"/>
          <p:cNvCxnSpPr>
            <a:stCxn id="479" idx="0"/>
            <a:endCxn id="478" idx="2"/>
          </p:cNvCxnSpPr>
          <p:nvPr/>
        </p:nvCxnSpPr>
        <p:spPr>
          <a:xfrm rot="10800000">
            <a:off x="1971625" y="3004450"/>
            <a:ext cx="0" cy="87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1" name="Google Shape;481;p37"/>
          <p:cNvSpPr txBox="1"/>
          <p:nvPr/>
        </p:nvSpPr>
        <p:spPr>
          <a:xfrm>
            <a:off x="8387450" y="2813375"/>
            <a:ext cx="864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latin typeface="Open Sans"/>
                <a:ea typeface="Open Sans"/>
                <a:cs typeface="Open Sans"/>
                <a:sym typeface="Open Sans"/>
              </a:rPr>
              <a:t>One</a:t>
            </a:r>
            <a:r>
              <a:rPr lang="ko" sz="1100">
                <a:latin typeface="Open Sans"/>
                <a:ea typeface="Open Sans"/>
                <a:cs typeface="Open Sans"/>
                <a:sym typeface="Open Sans"/>
              </a:rPr>
              <a:t> cycle of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Open Sans"/>
                <a:ea typeface="Open Sans"/>
                <a:cs typeface="Open Sans"/>
                <a:sym typeface="Open Sans"/>
              </a:rPr>
              <a:t>line_clear_notes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" name="Google Shape;482;p37"/>
          <p:cNvSpPr/>
          <p:nvPr/>
        </p:nvSpPr>
        <p:spPr>
          <a:xfrm>
            <a:off x="8289475" y="2743200"/>
            <a:ext cx="147000" cy="11376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Difficulties and Evaluation (1)</a:t>
            </a:r>
            <a:endParaRPr b="1"/>
          </a:p>
        </p:txBody>
      </p:sp>
      <p:sp>
        <p:nvSpPr>
          <p:cNvPr id="498" name="Google Shape;498;p3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ko" sz="2100" b="1"/>
              <a:t>Difficulties</a:t>
            </a:r>
            <a:endParaRPr sz="2100" b="1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ko" sz="1900"/>
              <a:t>Failed to connect the LED dot matrix (P10 board) with STM32</a:t>
            </a:r>
            <a:endParaRPr sz="1900"/>
          </a:p>
          <a:p>
            <a:pPr marL="1371600" lvl="2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ko" sz="1900"/>
              <a:t>Printed Tetris on </a:t>
            </a:r>
            <a:r>
              <a:rPr lang="ko" sz="1900" b="1"/>
              <a:t>STM32 LCD instead</a:t>
            </a:r>
            <a:endParaRPr sz="1900" b="1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ko" sz="1900"/>
              <a:t>Had difficulties in determining the frequency of each note</a:t>
            </a:r>
            <a:endParaRPr sz="1900"/>
          </a:p>
          <a:p>
            <a:pPr marL="1371600" lvl="2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ko" sz="1900"/>
              <a:t>Not same as original frequencies of notes</a:t>
            </a:r>
            <a:endParaRPr sz="1900"/>
          </a:p>
          <a:p>
            <a:pPr marL="1371600" lvl="2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ko" sz="1900"/>
              <a:t>Found </a:t>
            </a:r>
            <a:r>
              <a:rPr lang="ko" sz="1900" b="1"/>
              <a:t>approximate frequencies</a:t>
            </a:r>
            <a:r>
              <a:rPr lang="ko" sz="1900"/>
              <a:t> after trial and error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ko" sz="1900"/>
              <a:t>Play music and control game simultaneously</a:t>
            </a:r>
            <a:endParaRPr sz="1900"/>
          </a:p>
          <a:p>
            <a:pPr marL="1371600" lvl="2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ko" sz="1900"/>
              <a:t>Used </a:t>
            </a:r>
            <a:r>
              <a:rPr lang="ko" sz="1900" b="1"/>
              <a:t>timer interrupt</a:t>
            </a:r>
            <a:endParaRPr sz="1900" b="1"/>
          </a:p>
        </p:txBody>
      </p:sp>
      <p:sp>
        <p:nvSpPr>
          <p:cNvPr id="499" name="Google Shape;499;p39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0" name="Google Shape;500;p39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39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2" name="Google Shape;502;p39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Key Hardware Components Used</a:t>
            </a:r>
            <a:endParaRPr b="1"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17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- STM32F103VE LQFTP100 Board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dirty="0"/>
              <a:t>- HMC5883L IC Module (Digital Compass)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dirty="0"/>
              <a:t>- Piezo Buzzer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dirty="0"/>
              <a:t>- P10 LED Board (Failed)</a:t>
            </a:r>
            <a:endParaRPr dirty="0"/>
          </a:p>
        </p:txBody>
      </p:sp>
      <p:sp>
        <p:nvSpPr>
          <p:cNvPr id="82" name="Google Shape;82;p15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t="33477" r="5642" b="28700"/>
          <a:stretch/>
        </p:blipFill>
        <p:spPr>
          <a:xfrm>
            <a:off x="6358362" y="3162874"/>
            <a:ext cx="2367875" cy="126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4">
            <a:alphaModFix/>
          </a:blip>
          <a:srcRect l="23407" t="32487" r="25011" b="32304"/>
          <a:stretch/>
        </p:blipFill>
        <p:spPr>
          <a:xfrm>
            <a:off x="3743725" y="3258325"/>
            <a:ext cx="1180673" cy="107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BBFC470-07DD-FF4C-A0D7-4ED91FEB87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59" t="4458" r="11680" b="7143"/>
          <a:stretch/>
        </p:blipFill>
        <p:spPr>
          <a:xfrm rot="5400000">
            <a:off x="728601" y="3158087"/>
            <a:ext cx="1292197" cy="11806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Flow Chart (1)</a:t>
            </a:r>
            <a:endParaRPr b="1"/>
          </a:p>
        </p:txBody>
      </p:sp>
      <p:sp>
        <p:nvSpPr>
          <p:cNvPr id="93" name="Google Shape;93;p16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375" y="315925"/>
            <a:ext cx="5693926" cy="42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>
            <a:off x="3130825" y="3588725"/>
            <a:ext cx="5867700" cy="1160700"/>
          </a:xfrm>
          <a:prstGeom prst="rect">
            <a:avLst/>
          </a:prstGeom>
          <a:solidFill>
            <a:srgbClr val="FFFFFF">
              <a:alpha val="75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Flow Chart (2)</a:t>
            </a:r>
            <a:endParaRPr b="1"/>
          </a:p>
        </p:txBody>
      </p:sp>
      <p:sp>
        <p:nvSpPr>
          <p:cNvPr id="104" name="Google Shape;104;p17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00" y="84675"/>
            <a:ext cx="4867375" cy="461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/>
          <p:nvPr/>
        </p:nvSpPr>
        <p:spPr>
          <a:xfrm>
            <a:off x="3130825" y="4067950"/>
            <a:ext cx="5867700" cy="681600"/>
          </a:xfrm>
          <a:prstGeom prst="rect">
            <a:avLst/>
          </a:prstGeom>
          <a:solidFill>
            <a:srgbClr val="FFFFFF">
              <a:alpha val="75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Flow Chart (3)</a:t>
            </a:r>
            <a:endParaRPr b="1"/>
          </a:p>
        </p:txBody>
      </p:sp>
      <p:sp>
        <p:nvSpPr>
          <p:cNvPr id="115" name="Google Shape;115;p18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3130825" y="4067950"/>
            <a:ext cx="5867700" cy="681600"/>
          </a:xfrm>
          <a:prstGeom prst="rect">
            <a:avLst/>
          </a:prstGeom>
          <a:solidFill>
            <a:srgbClr val="FFFFFF">
              <a:alpha val="75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263" y="475650"/>
            <a:ext cx="5720818" cy="37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Implementation - Tetris Code Logic (1)</a:t>
            </a:r>
            <a:endParaRPr b="1"/>
          </a:p>
        </p:txBody>
      </p:sp>
      <p:sp>
        <p:nvSpPr>
          <p:cNvPr id="126" name="Google Shape;126;p19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8575"/>
            <a:ext cx="8839200" cy="263167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/>
          <p:nvPr/>
        </p:nvSpPr>
        <p:spPr>
          <a:xfrm>
            <a:off x="498100" y="1508575"/>
            <a:ext cx="2289000" cy="695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962" y="1087150"/>
            <a:ext cx="4632075" cy="35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Implementation - Tetris Code Logic (2)</a:t>
            </a:r>
            <a:endParaRPr b="1"/>
          </a:p>
        </p:txBody>
      </p:sp>
      <p:sp>
        <p:nvSpPr>
          <p:cNvPr id="138" name="Google Shape;138;p20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2523825" y="4238325"/>
            <a:ext cx="378000" cy="165000"/>
          </a:xfrm>
          <a:prstGeom prst="rect">
            <a:avLst/>
          </a:prstGeom>
          <a:solidFill>
            <a:srgbClr val="9900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2901825" y="4238325"/>
            <a:ext cx="378000" cy="165000"/>
          </a:xfrm>
          <a:prstGeom prst="rect">
            <a:avLst/>
          </a:prstGeom>
          <a:solidFill>
            <a:srgbClr val="9900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657825" y="4238325"/>
            <a:ext cx="378000" cy="165000"/>
          </a:xfrm>
          <a:prstGeom prst="rect">
            <a:avLst/>
          </a:prstGeom>
          <a:solidFill>
            <a:srgbClr val="FFFF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279825" y="4238325"/>
            <a:ext cx="378000" cy="165000"/>
          </a:xfrm>
          <a:prstGeom prst="rect">
            <a:avLst/>
          </a:prstGeom>
          <a:solidFill>
            <a:srgbClr val="9900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035825" y="4238325"/>
            <a:ext cx="378000" cy="165000"/>
          </a:xfrm>
          <a:prstGeom prst="rect">
            <a:avLst/>
          </a:prstGeom>
          <a:solidFill>
            <a:srgbClr val="FFFF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4413825" y="4238325"/>
            <a:ext cx="378000" cy="165000"/>
          </a:xfrm>
          <a:prstGeom prst="rect">
            <a:avLst/>
          </a:prstGeom>
          <a:solidFill>
            <a:srgbClr val="FF99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4791825" y="4238325"/>
            <a:ext cx="378000" cy="165000"/>
          </a:xfrm>
          <a:prstGeom prst="rect">
            <a:avLst/>
          </a:prstGeom>
          <a:solidFill>
            <a:srgbClr val="FF99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5169825" y="4238325"/>
            <a:ext cx="410400" cy="165000"/>
          </a:xfrm>
          <a:prstGeom prst="rect">
            <a:avLst/>
          </a:prstGeom>
          <a:solidFill>
            <a:srgbClr val="FF99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5987400" y="4238325"/>
            <a:ext cx="410400" cy="165000"/>
          </a:xfrm>
          <a:prstGeom prst="rect">
            <a:avLst/>
          </a:prstGeom>
          <a:solidFill>
            <a:srgbClr val="00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5987400" y="4073325"/>
            <a:ext cx="410400" cy="165000"/>
          </a:xfrm>
          <a:prstGeom prst="rect">
            <a:avLst/>
          </a:prstGeom>
          <a:solidFill>
            <a:srgbClr val="00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5987400" y="3908325"/>
            <a:ext cx="410400" cy="165000"/>
          </a:xfrm>
          <a:prstGeom prst="rect">
            <a:avLst/>
          </a:prstGeom>
          <a:solidFill>
            <a:srgbClr val="00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5987400" y="3743325"/>
            <a:ext cx="410400" cy="165000"/>
          </a:xfrm>
          <a:prstGeom prst="rect">
            <a:avLst/>
          </a:prstGeom>
          <a:solidFill>
            <a:srgbClr val="00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5580225" y="4238325"/>
            <a:ext cx="4104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6401025" y="4238325"/>
            <a:ext cx="4104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6401025" y="4073325"/>
            <a:ext cx="4104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6401025" y="3908325"/>
            <a:ext cx="4104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6401025" y="3743325"/>
            <a:ext cx="4104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5580225" y="4073325"/>
            <a:ext cx="4104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5580225" y="3908325"/>
            <a:ext cx="4104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5580225" y="3743325"/>
            <a:ext cx="4104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2901825" y="4073325"/>
            <a:ext cx="378000" cy="165000"/>
          </a:xfrm>
          <a:prstGeom prst="rect">
            <a:avLst/>
          </a:prstGeom>
          <a:solidFill>
            <a:srgbClr val="9900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3657825" y="4073325"/>
            <a:ext cx="378000" cy="165000"/>
          </a:xfrm>
          <a:prstGeom prst="rect">
            <a:avLst/>
          </a:prstGeom>
          <a:solidFill>
            <a:srgbClr val="FFFF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4035825" y="4073325"/>
            <a:ext cx="378000" cy="165000"/>
          </a:xfrm>
          <a:prstGeom prst="rect">
            <a:avLst/>
          </a:prstGeom>
          <a:solidFill>
            <a:srgbClr val="FFFF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5169825" y="4073325"/>
            <a:ext cx="410400" cy="165000"/>
          </a:xfrm>
          <a:prstGeom prst="rect">
            <a:avLst/>
          </a:prstGeom>
          <a:solidFill>
            <a:srgbClr val="FF99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4413825" y="4073325"/>
            <a:ext cx="3780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4791825" y="4073325"/>
            <a:ext cx="3780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3279825" y="4073325"/>
            <a:ext cx="378000" cy="1650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3279825" y="3908325"/>
            <a:ext cx="378000" cy="1650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3657825" y="3908325"/>
            <a:ext cx="378000" cy="1650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3657825" y="3743325"/>
            <a:ext cx="378000" cy="1650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2523825" y="4073325"/>
            <a:ext cx="3780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2523825" y="3908325"/>
            <a:ext cx="3780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2901825" y="3908325"/>
            <a:ext cx="3780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4035813" y="3908325"/>
            <a:ext cx="3780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5169813" y="3908325"/>
            <a:ext cx="4104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4413813" y="3908325"/>
            <a:ext cx="3780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4791813" y="3908325"/>
            <a:ext cx="3780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4035825" y="3743325"/>
            <a:ext cx="3780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5169825" y="3743325"/>
            <a:ext cx="4104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4413825" y="3743325"/>
            <a:ext cx="3780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4791825" y="3743325"/>
            <a:ext cx="3780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279825" y="3743325"/>
            <a:ext cx="3780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2523825" y="3743325"/>
            <a:ext cx="3780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2901825" y="3743325"/>
            <a:ext cx="378000" cy="165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962" y="1087150"/>
            <a:ext cx="4632075" cy="35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Implementation - Tetris Code Logic (3)</a:t>
            </a:r>
            <a:endParaRPr b="1"/>
          </a:p>
        </p:txBody>
      </p:sp>
      <p:sp>
        <p:nvSpPr>
          <p:cNvPr id="192" name="Google Shape;192;p21"/>
          <p:cNvSpPr txBox="1"/>
          <p:nvPr/>
        </p:nvSpPr>
        <p:spPr>
          <a:xfrm>
            <a:off x="6397800" y="4698050"/>
            <a:ext cx="22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Difficulties &amp; Evaluation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4575625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 Video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24364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498100" y="4698050"/>
            <a:ext cx="17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2523825" y="4238325"/>
            <a:ext cx="378000" cy="1650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2901825" y="4238325"/>
            <a:ext cx="378000" cy="1650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3657825" y="4238325"/>
            <a:ext cx="378000" cy="165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>
            <a:off x="3279825" y="4238325"/>
            <a:ext cx="378000" cy="1650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1"/>
          <p:cNvSpPr/>
          <p:nvPr/>
        </p:nvSpPr>
        <p:spPr>
          <a:xfrm>
            <a:off x="4035825" y="4238325"/>
            <a:ext cx="378000" cy="165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4413825" y="4238325"/>
            <a:ext cx="378000" cy="1650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4791825" y="4238325"/>
            <a:ext cx="378000" cy="1650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203" name="Google Shape;203;p21"/>
          <p:cNvSpPr/>
          <p:nvPr/>
        </p:nvSpPr>
        <p:spPr>
          <a:xfrm>
            <a:off x="5169825" y="4238325"/>
            <a:ext cx="410400" cy="1650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5987400" y="4238325"/>
            <a:ext cx="410400" cy="165000"/>
          </a:xfrm>
          <a:prstGeom prst="rect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5987400" y="4073325"/>
            <a:ext cx="410400" cy="165000"/>
          </a:xfrm>
          <a:prstGeom prst="rect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5987400" y="3908325"/>
            <a:ext cx="410400" cy="165000"/>
          </a:xfrm>
          <a:prstGeom prst="rect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5987400" y="3743325"/>
            <a:ext cx="410400" cy="165000"/>
          </a:xfrm>
          <a:prstGeom prst="rect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2901825" y="4073325"/>
            <a:ext cx="378000" cy="1650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4035825" y="4073325"/>
            <a:ext cx="378000" cy="165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5169825" y="4073325"/>
            <a:ext cx="410400" cy="1650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3279825" y="4073325"/>
            <a:ext cx="378000" cy="1650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3279825" y="3908325"/>
            <a:ext cx="378000" cy="1650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3657825" y="3908325"/>
            <a:ext cx="378000" cy="1650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1"/>
          <p:cNvSpPr/>
          <p:nvPr/>
        </p:nvSpPr>
        <p:spPr>
          <a:xfrm>
            <a:off x="3657825" y="3743325"/>
            <a:ext cx="378000" cy="1650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1"/>
          <p:cNvSpPr/>
          <p:nvPr/>
        </p:nvSpPr>
        <p:spPr>
          <a:xfrm>
            <a:off x="3657825" y="4073325"/>
            <a:ext cx="378000" cy="165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1024</Words>
  <Application>Microsoft Macintosh PowerPoint</Application>
  <PresentationFormat>On-screen Show (16:9)</PresentationFormat>
  <Paragraphs>279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Consolas</vt:lpstr>
      <vt:lpstr>Economica</vt:lpstr>
      <vt:lpstr>Open Sans</vt:lpstr>
      <vt:lpstr>Arial</vt:lpstr>
      <vt:lpstr>Luxe</vt:lpstr>
      <vt:lpstr>Tetris Game Player</vt:lpstr>
      <vt:lpstr>Included features</vt:lpstr>
      <vt:lpstr>Key Hardware Components Used</vt:lpstr>
      <vt:lpstr>Flow Chart (1)</vt:lpstr>
      <vt:lpstr>Flow Chart (2)</vt:lpstr>
      <vt:lpstr>Flow Chart (3)</vt:lpstr>
      <vt:lpstr>Implementation - Tetris Code Logic (1)</vt:lpstr>
      <vt:lpstr>Implementation - Tetris Code Logic (2)</vt:lpstr>
      <vt:lpstr>Implementation - Tetris Code Logic (3)</vt:lpstr>
      <vt:lpstr>Implementation - Tetris Code Logic (4)</vt:lpstr>
      <vt:lpstr>Implementation - Tetris Code Logic (5)</vt:lpstr>
      <vt:lpstr>Implementation - Tetris Code Logic (6)</vt:lpstr>
      <vt:lpstr>Implementation - Tetris Code Logic (7)</vt:lpstr>
      <vt:lpstr>Implementation - Digital Compass (1)</vt:lpstr>
      <vt:lpstr>Implementation - Digital Compass (2)</vt:lpstr>
      <vt:lpstr>Implementation - Timer Interrupt (1)</vt:lpstr>
      <vt:lpstr>Implementation - Timer Interrupt (2)</vt:lpstr>
      <vt:lpstr>Implementation - Timer Interrupt (3)</vt:lpstr>
      <vt:lpstr>Implementation - Timer Interrupt (4)</vt:lpstr>
      <vt:lpstr>Implementation - Timer Interrupt (5)</vt:lpstr>
      <vt:lpstr>Implementation - Timer Interrupt (6)</vt:lpstr>
      <vt:lpstr>Implementation - Play music using buzzer (1)</vt:lpstr>
      <vt:lpstr>Implementation - Play music using buzzer (2)</vt:lpstr>
      <vt:lpstr>Implementation - Play music using buzzer (3)</vt:lpstr>
      <vt:lpstr>Implementation - Play music using buzzer (4)</vt:lpstr>
      <vt:lpstr>Difficulties and Evaluation (1)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Tetris Game Player</dc:title>
  <cp:lastModifiedBy>Hangsun CHO</cp:lastModifiedBy>
  <cp:revision>3</cp:revision>
  <dcterms:modified xsi:type="dcterms:W3CDTF">2022-05-12T08:05:42Z</dcterms:modified>
</cp:coreProperties>
</file>